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7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4" r:id="rId19"/>
    <p:sldId id="285" r:id="rId20"/>
    <p:sldId id="294" r:id="rId21"/>
    <p:sldId id="326" r:id="rId22"/>
    <p:sldId id="327" r:id="rId23"/>
    <p:sldId id="328" r:id="rId24"/>
    <p:sldId id="295" r:id="rId25"/>
    <p:sldId id="296" r:id="rId26"/>
    <p:sldId id="297" r:id="rId27"/>
    <p:sldId id="299" r:id="rId28"/>
    <p:sldId id="322" r:id="rId29"/>
    <p:sldId id="32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857238266610925E-2"/>
          <c:y val="0.2962138108370973"/>
          <c:w val="0.8642353916286819"/>
          <c:h val="0.67510379384395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«Пробовали ли вы мёд хоть раз в жизни?» 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70-4036-AA97-6483083F89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600" b="1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70-4036-AA97-6483083F89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70-4036-AA97-6483083F89ED}"/>
            </c:ext>
          </c:extLst>
        </c:ser>
      </c:pie3DChart>
    </c:plotArea>
    <c:legend>
      <c:legendPos val="r"/>
      <c:layout>
        <c:manualLayout>
          <c:xMode val="edge"/>
          <c:yMode val="edge"/>
          <c:x val="0.79323770670361249"/>
          <c:y val="0.19657030757763291"/>
          <c:w val="0.17608283175507741"/>
          <c:h val="0.69285740378406224"/>
        </c:manualLayout>
      </c:layout>
      <c:txPr>
        <a:bodyPr/>
        <a:lstStyle/>
        <a:p>
          <a:pPr>
            <a:defRPr sz="3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857238266610814E-2"/>
          <c:y val="0.2962138108370973"/>
          <c:w val="0.86423539162868213"/>
          <c:h val="0.67510379384395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«Понравился ли вам мёд?» 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AF-45EE-BEB0-F585F35B67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3600" b="1" dirty="0">
                        <a:latin typeface="Times New Roman" pitchFamily="18" charset="0"/>
                        <a:cs typeface="Times New Roman" pitchFamily="18" charset="0"/>
                      </a:rPr>
                      <a:t>32</a:t>
                    </a:r>
                    <a:endParaRPr lang="en-US" sz="36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AF-45EE-BEB0-F585F35B67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3600"/>
                      <a:t>1</a:t>
                    </a:r>
                    <a:r>
                      <a:rPr lang="en-US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AF-45EE-BEB0-F585F35B6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AF-45EE-BEB0-F585F35B6702}"/>
            </c:ext>
          </c:extLst>
        </c:ser>
      </c:pie3DChart>
    </c:plotArea>
    <c:legend>
      <c:legendPos val="r"/>
      <c:layout>
        <c:manualLayout>
          <c:xMode val="edge"/>
          <c:yMode val="edge"/>
          <c:x val="0.77132422580109361"/>
          <c:y val="0.17418502718201503"/>
          <c:w val="0.19835584825008437"/>
          <c:h val="0.69202663989178592"/>
        </c:manualLayout>
      </c:layout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• не знают</c:v>
                </c:pt>
              </c:strCache>
            </c:strRef>
          </c:tx>
          <c:dLbls>
            <c:dLbl>
              <c:idx val="0"/>
              <c:layout>
                <c:manualLayout>
                  <c:x val="2.6621779969940456E-2"/>
                  <c:y val="-3.7130377326495954E-2"/>
                </c:manualLayout>
              </c:layout>
              <c:spPr/>
              <c:txPr>
                <a:bodyPr/>
                <a:lstStyle/>
                <a:p>
                  <a:pPr>
                    <a:defRPr sz="3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F6-47F3-B77E-840851569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F6-47F3-B77E-840851569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• липовый </c:v>
                </c:pt>
              </c:strCache>
            </c:strRef>
          </c:tx>
          <c:dLbls>
            <c:dLbl>
              <c:idx val="0"/>
              <c:layout>
                <c:manualLayout>
                  <c:x val="1.6638612481212778E-2"/>
                  <c:y val="-3.0941981105413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F6-47F3-B77E-840851569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F6-47F3-B77E-840851569F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• цветочный</c:v>
                </c:pt>
              </c:strCache>
            </c:strRef>
          </c:tx>
          <c:dLbls>
            <c:dLbl>
              <c:idx val="0"/>
              <c:layout>
                <c:manualLayout>
                  <c:x val="1.99663349774553E-2"/>
                  <c:y val="-3.0941981105413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F6-47F3-B77E-840851569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F6-47F3-B77E-840851569F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• гречишный</c:v>
                </c:pt>
              </c:strCache>
            </c:strRef>
          </c:tx>
          <c:dLbls>
            <c:dLbl>
              <c:idx val="0"/>
              <c:layout>
                <c:manualLayout>
                  <c:x val="1.4974751233091501E-2"/>
                  <c:y val="-2.16593867737892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F6-47F3-B77E-840851569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BF6-47F3-B77E-840851569F72}"/>
            </c:ext>
          </c:extLst>
        </c:ser>
        <c:shape val="cylinder"/>
        <c:axId val="75928704"/>
        <c:axId val="75930240"/>
        <c:axId val="0"/>
      </c:bar3DChart>
      <c:catAx>
        <c:axId val="75928704"/>
        <c:scaling>
          <c:orientation val="minMax"/>
        </c:scaling>
        <c:axPos val="b"/>
        <c:numFmt formatCode="General" sourceLinked="1"/>
        <c:tickLblPos val="nextTo"/>
        <c:crossAx val="75930240"/>
        <c:crosses val="autoZero"/>
        <c:auto val="1"/>
        <c:lblAlgn val="ctr"/>
        <c:lblOffset val="100"/>
      </c:catAx>
      <c:valAx>
        <c:axId val="75930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9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97825827711443"/>
          <c:y val="1.0856493528009518E-3"/>
          <c:w val="0.33103852375220355"/>
          <c:h val="0.8926259655359936"/>
        </c:manualLayout>
      </c:layout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мёд разный по вкусу</c:v>
                </c:pt>
              </c:strCache>
            </c:strRef>
          </c:tx>
          <c:dLbls>
            <c:dLbl>
              <c:idx val="0"/>
              <c:layout>
                <c:manualLayout>
                  <c:x val="1.779873592026981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4-4F38-8434-06CB80BCF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54-4F38-8434-06CB80BCF8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мёд одинаков на вкус</c:v>
                </c:pt>
              </c:strCache>
            </c:strRef>
          </c:tx>
          <c:dLbls>
            <c:dLbl>
              <c:idx val="0"/>
              <c:layout>
                <c:manualLayout>
                  <c:x val="1.9416802822112545E-2"/>
                  <c:y val="-2.69037966835598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4-4F38-8434-06CB80BCF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54-4F38-8434-06CB80BCF8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знают</c:v>
                </c:pt>
              </c:strCache>
            </c:strRef>
          </c:tx>
          <c:dLbls>
            <c:dLbl>
              <c:idx val="0"/>
              <c:layout>
                <c:manualLayout>
                  <c:x val="1.7798735920269877E-2"/>
                  <c:y val="-4.48396611392664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4-4F38-8434-06CB80BCF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54-4F38-8434-06CB80BCF8C4}"/>
            </c:ext>
          </c:extLst>
        </c:ser>
        <c:shape val="cylinder"/>
        <c:axId val="76423552"/>
        <c:axId val="76425088"/>
        <c:axId val="0"/>
      </c:bar3DChart>
      <c:catAx>
        <c:axId val="76423552"/>
        <c:scaling>
          <c:orientation val="minMax"/>
        </c:scaling>
        <c:axPos val="b"/>
        <c:numFmt formatCode="General" sourceLinked="1"/>
        <c:tickLblPos val="nextTo"/>
        <c:crossAx val="76425088"/>
        <c:crosses val="autoZero"/>
        <c:auto val="1"/>
        <c:lblAlgn val="ctr"/>
        <c:lblOffset val="100"/>
      </c:catAx>
      <c:valAx>
        <c:axId val="76425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423552"/>
        <c:crosses val="autoZero"/>
        <c:crossBetween val="between"/>
      </c:valAx>
    </c:plotArea>
    <c:legend>
      <c:legendPos val="r"/>
      <c:txPr>
        <a:bodyPr/>
        <a:lstStyle/>
        <a:p>
          <a:pPr>
            <a:defRPr sz="2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i041.radikal.ru/0712/49/119ae8caa3d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8388424" cy="2852936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2060"/>
                </a:solidFill>
                <a:latin typeface="Arial Black" pitchFamily="34" charset="0"/>
              </a:rPr>
              <a:t>Мёд-природный дар</a:t>
            </a:r>
            <a:br>
              <a:rPr lang="ru-RU" sz="4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800" i="1" dirty="0" smtClean="0">
                <a:solidFill>
                  <a:srgbClr val="002060"/>
                </a:solidFill>
                <a:latin typeface="Arial Black" pitchFamily="34" charset="0"/>
              </a:rPr>
              <a:t>О пользе меда.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7272808" cy="4581128"/>
          </a:xfrm>
        </p:spPr>
        <p:txBody>
          <a:bodyPr>
            <a:normAutofit/>
          </a:bodyPr>
          <a:lstStyle/>
          <a:p>
            <a:endParaRPr lang="ru-RU" sz="2800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 Black" pitchFamily="34" charset="0"/>
              </a:rPr>
              <a:t>Состав мёда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1960" y="1340768"/>
            <a:ext cx="446449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Главной составной частью всех сортов мёда являются углеводы: </a:t>
            </a:r>
            <a:r>
              <a:rPr lang="ru-RU" sz="2800" b="1" dirty="0" smtClean="0">
                <a:solidFill>
                  <a:srgbClr val="FF0000"/>
                </a:solidFill>
              </a:rPr>
              <a:t>глюкоза </a:t>
            </a:r>
            <a:r>
              <a:rPr lang="ru-RU" sz="2800" b="1" dirty="0" smtClean="0">
                <a:solidFill>
                  <a:schemeClr val="tx1"/>
                </a:solidFill>
              </a:rPr>
              <a:t>(виноградный сахар) и </a:t>
            </a:r>
            <a:r>
              <a:rPr lang="ru-RU" sz="2800" b="1" dirty="0" smtClean="0">
                <a:solidFill>
                  <a:srgbClr val="FF0000"/>
                </a:solidFill>
              </a:rPr>
              <a:t>фруктоза</a:t>
            </a:r>
            <a:r>
              <a:rPr lang="ru-RU" sz="2800" b="1" dirty="0" smtClean="0">
                <a:solidFill>
                  <a:schemeClr val="tx1"/>
                </a:solidFill>
              </a:rPr>
              <a:t> (плодовый  сахар).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Также мёд содержит в себе уникальный набор витаминов, минеральных веществ, органических кислот, ферментов, микроэлементов, противобактериальных веществ.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111\Desktop\картинки мёд\103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88432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 Black" pitchFamily="34" charset="0"/>
              </a:rPr>
              <a:t>Виды мёда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08912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Название мёда зависит от вида растений, с которых собран нектар, например, гречишный, подсолнечниковый, липовый. Такой мёд называется </a:t>
            </a:r>
            <a:r>
              <a:rPr lang="ru-RU" sz="2800" b="1" dirty="0" smtClean="0">
                <a:solidFill>
                  <a:srgbClr val="FF0000"/>
                </a:solidFill>
              </a:rPr>
              <a:t>монофлёрным.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Мёд, выработанный пчелами из нектара различных растений, называют </a:t>
            </a:r>
            <a:r>
              <a:rPr lang="ru-RU" sz="2800" b="1" dirty="0" smtClean="0">
                <a:solidFill>
                  <a:srgbClr val="FF0000"/>
                </a:solidFill>
              </a:rPr>
              <a:t>полифлёрным</a:t>
            </a:r>
            <a:r>
              <a:rPr lang="ru-RU" sz="2800" b="1" dirty="0" smtClean="0">
                <a:solidFill>
                  <a:schemeClr val="tx1"/>
                </a:solidFill>
              </a:rPr>
              <a:t> (полевой, лесной и луговой мёд).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7" descr="О бочке меда без ложки дегт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3717032"/>
            <a:ext cx="4267200" cy="27670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atin typeface="Arial Black" pitchFamily="34" charset="0"/>
              </a:rPr>
              <a:t>Мёд бывает 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цветочный</a:t>
            </a:r>
            <a:r>
              <a:rPr lang="ru-RU" sz="2800" i="1" dirty="0" smtClean="0">
                <a:latin typeface="Arial Black" pitchFamily="34" charset="0"/>
              </a:rPr>
              <a:t> и </a:t>
            </a:r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падевый</a:t>
            </a:r>
            <a:b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 smtClean="0"/>
              <a:t>Падевый мёд </a:t>
            </a:r>
            <a:r>
              <a:rPr lang="ru-RU" sz="2800" b="1" dirty="0" smtClean="0"/>
              <a:t>пчелы вырабатывают из медовой росы, сладкого сока, который выделяют листья и пади (выделения в виде жидких сладких капель травянистых тлей, червецов, чистоблошек). </a:t>
            </a:r>
            <a:br>
              <a:rPr lang="ru-RU" sz="2800" b="1" dirty="0" smtClean="0"/>
            </a:br>
            <a:r>
              <a:rPr lang="ru-RU" sz="2800" b="1" i="1" dirty="0" smtClean="0"/>
              <a:t>Падевый мёд</a:t>
            </a:r>
            <a:r>
              <a:rPr lang="ru-RU" sz="2800" b="1" dirty="0" smtClean="0"/>
              <a:t> тёмного цвета, тягуч, имеет неприятный привкус и плохой аромат.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208912" cy="266429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Также мёд различают: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 по цвету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 по аромату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 по вязкости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по консистенции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1-tub-ru.yandex.net/i?id=061b06fd63f40e10aaef6a2fbaabe3b1-13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456384" cy="3077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 Black" pitchFamily="34" charset="0"/>
              </a:rPr>
              <a:t>Кристаллизация</a:t>
            </a:r>
            <a:r>
              <a:rPr lang="ru-RU" sz="2800" i="1" dirty="0" smtClean="0">
                <a:latin typeface="Arial Black" pitchFamily="34" charset="0"/>
              </a:rPr>
              <a:t> - </a:t>
            </a:r>
            <a:r>
              <a:rPr lang="ru-RU" sz="2800" b="1" dirty="0" smtClean="0"/>
              <a:t>естественный процесс мёда, который не влияет на его качество и состав полезных веществ. 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1746" name="Picture 2" descr="Чем полезен мед. Виды меда и их целебные свойства Медицински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600400" cy="3600400"/>
          </a:xfrm>
          <a:prstGeom prst="rect">
            <a:avLst/>
          </a:prstGeom>
          <a:noFill/>
        </p:spPr>
      </p:pic>
      <p:pic>
        <p:nvPicPr>
          <p:cNvPr id="31748" name="Picture 4" descr="Кристаллизация меда Supersadovod - о саде и огороде просто и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473273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Целебные свойства мёда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136904" cy="468052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Мёд обладает: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бактерицидным действием 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усиливает обмен веществ 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ускоряет регенерацию тканей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оказывает противовоспалительное, рассасывающее и тонизирующее действие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нормализует деятельность желудочно-кишечного тракта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стимулирует функцию внутренних органов 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предупреждает склероз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нормализует сон</a:t>
            </a:r>
          </a:p>
          <a:p>
            <a:pPr lvl="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стимулирует защитные силы организма и т.д. </a:t>
            </a:r>
          </a:p>
          <a:p>
            <a:endParaRPr lang="ru-RU" dirty="0"/>
          </a:p>
        </p:txBody>
      </p:sp>
      <p:pic>
        <p:nvPicPr>
          <p:cNvPr id="7" name="Picture 3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556792"/>
            <a:ext cx="949982" cy="834832"/>
          </a:xfrm>
          <a:prstGeom prst="rect">
            <a:avLst/>
          </a:prstGeom>
          <a:noFill/>
        </p:spPr>
      </p:pic>
      <p:pic>
        <p:nvPicPr>
          <p:cNvPr id="8" name="Picture 3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869160"/>
            <a:ext cx="949982" cy="8348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Мёд в сотах – намного полезнее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5040560" cy="4680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Для зубов и всей ротовой полости очень </a:t>
            </a:r>
            <a:r>
              <a:rPr lang="ru-RU" b="1" u="sng" dirty="0" smtClean="0">
                <a:solidFill>
                  <a:srgbClr val="002060"/>
                </a:solidFill>
              </a:rPr>
              <a:t>полезно </a:t>
            </a:r>
            <a:r>
              <a:rPr lang="ru-RU" b="1" dirty="0" smtClean="0">
                <a:solidFill>
                  <a:srgbClr val="002060"/>
                </a:solidFill>
              </a:rPr>
              <a:t>тщательно и долго </a:t>
            </a:r>
            <a:r>
              <a:rPr lang="ru-RU" b="1" u="sng" dirty="0" smtClean="0">
                <a:solidFill>
                  <a:srgbClr val="002060"/>
                </a:solidFill>
              </a:rPr>
              <a:t>жевать мёд в сотах </a:t>
            </a:r>
            <a:r>
              <a:rPr lang="ru-RU" b="1" dirty="0" smtClean="0">
                <a:solidFill>
                  <a:srgbClr val="002060"/>
                </a:solidFill>
              </a:rPr>
              <a:t>до полного исчезновения медового привкуса. Затем брать и хорошенько жевать новую порцию сотового мёда.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Это прекрасная профилактика кариеса, стоматитов и гингивитов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C:\Users\111\Desktop\картинки мёд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755457" cy="3498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Целебные свойства некоторых сортов мёда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968552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200" b="1" u="sng" dirty="0" smtClean="0">
                <a:solidFill>
                  <a:srgbClr val="FF0000"/>
                </a:solidFill>
              </a:rPr>
              <a:t>Акациевый мёд </a:t>
            </a:r>
            <a:r>
              <a:rPr lang="ru-RU" sz="2200" b="1" dirty="0" smtClean="0">
                <a:solidFill>
                  <a:schemeClr val="tx1"/>
                </a:solidFill>
              </a:rPr>
              <a:t>принимают как общеукрепляющее средство при бессоннице, желудочно-кишечных, желчных и почечных заболеваниях. </a:t>
            </a:r>
          </a:p>
          <a:p>
            <a:pPr marL="514350" indent="-514350" algn="l">
              <a:buAutoNum type="arabicPeriod"/>
            </a:pPr>
            <a:r>
              <a:rPr lang="ru-RU" sz="2200" b="1" u="sng" dirty="0" smtClean="0">
                <a:solidFill>
                  <a:srgbClr val="FF0000"/>
                </a:solidFill>
              </a:rPr>
              <a:t>Липовый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- при ангине, насморке, ларингите, бронхите, как сердечно укрепляющее средство, при воспалении желудочно-кишечного тракта, почечных и желчных заболеваниях. Обладает отхаркивающим, противовоспалительным и лёгким слабительным действием.</a:t>
            </a:r>
          </a:p>
          <a:p>
            <a:pPr marL="514350" indent="-514350" algn="l">
              <a:buAutoNum type="arabicPeriod"/>
            </a:pPr>
            <a:r>
              <a:rPr lang="ru-RU" sz="2200" b="1" u="sng" dirty="0" smtClean="0">
                <a:solidFill>
                  <a:srgbClr val="FF0000"/>
                </a:solidFill>
              </a:rPr>
              <a:t>Полевой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оказывает успокаивающее действие. Рекомендуется при головной боли, бессоннице, сердцебиении и при болях, вызванных нервными расстройствами.</a:t>
            </a:r>
          </a:p>
          <a:p>
            <a:pPr marL="514350" indent="-514350" algn="l">
              <a:buAutoNum type="arabicPeriod"/>
            </a:pPr>
            <a:r>
              <a:rPr lang="ru-RU" sz="2200" b="1" u="sng" dirty="0" smtClean="0">
                <a:solidFill>
                  <a:srgbClr val="FF0000"/>
                </a:solidFill>
              </a:rPr>
              <a:t>Каштановый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- при желудочно-кишечных и почечных заболеваниях.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Целебные свойства некоторых сортов мёда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52928" cy="4896544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200" b="1" dirty="0" smtClean="0">
                <a:solidFill>
                  <a:srgbClr val="FF0000"/>
                </a:solidFill>
              </a:rPr>
              <a:t>5. </a:t>
            </a:r>
            <a:r>
              <a:rPr lang="ru-RU" sz="2200" b="1" u="sng" dirty="0" smtClean="0">
                <a:solidFill>
                  <a:srgbClr val="FF0000"/>
                </a:solidFill>
              </a:rPr>
              <a:t>Горчичный 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- при заболеваниях дыхательной системы.</a:t>
            </a:r>
            <a:r>
              <a:rPr lang="ru-RU" sz="2200" dirty="0" smtClean="0"/>
              <a:t> </a:t>
            </a:r>
          </a:p>
          <a:p>
            <a:pPr marL="514350" indent="-514350" algn="l"/>
            <a:r>
              <a:rPr lang="ru-RU" sz="2200" b="1" dirty="0" smtClean="0">
                <a:solidFill>
                  <a:srgbClr val="FF0000"/>
                </a:solidFill>
              </a:rPr>
              <a:t>6. </a:t>
            </a:r>
            <a:r>
              <a:rPr lang="ru-RU" sz="2200" b="1" u="sng" dirty="0" smtClean="0">
                <a:solidFill>
                  <a:srgbClr val="FF0000"/>
                </a:solidFill>
              </a:rPr>
              <a:t>Мятный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оказывает желчегонное, успокаивающее, болеутоляющее и антисептическое действие.</a:t>
            </a:r>
          </a:p>
          <a:p>
            <a:pPr marL="514350" indent="-514350" algn="l"/>
            <a:r>
              <a:rPr lang="ru-RU" sz="2200" b="1" dirty="0" smtClean="0">
                <a:solidFill>
                  <a:srgbClr val="FF0000"/>
                </a:solidFill>
              </a:rPr>
              <a:t>7. </a:t>
            </a:r>
            <a:r>
              <a:rPr lang="ru-RU" sz="2200" b="1" u="sng" dirty="0" smtClean="0">
                <a:solidFill>
                  <a:srgbClr val="FF0000"/>
                </a:solidFill>
              </a:rPr>
              <a:t>Балканский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обладает отхаркивающим, противовоспалительным и болеутоляющим воздействием. </a:t>
            </a:r>
          </a:p>
          <a:p>
            <a:pPr marL="514350" indent="-514350" algn="l"/>
            <a:r>
              <a:rPr lang="ru-RU" sz="2200" b="1" dirty="0" smtClean="0">
                <a:solidFill>
                  <a:srgbClr val="FF0000"/>
                </a:solidFill>
              </a:rPr>
              <a:t>8. </a:t>
            </a:r>
            <a:r>
              <a:rPr lang="ru-RU" sz="2200" b="1" u="sng" dirty="0" err="1" smtClean="0">
                <a:solidFill>
                  <a:srgbClr val="FF0000"/>
                </a:solidFill>
              </a:rPr>
              <a:t>Тимьяновый</a:t>
            </a:r>
            <a:r>
              <a:rPr lang="ru-RU" sz="2200" b="1" u="sng" dirty="0" smtClean="0">
                <a:solidFill>
                  <a:srgbClr val="FF0000"/>
                </a:solidFill>
              </a:rPr>
              <a:t>, липовый, мёд лесных цветов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применяют при гинекологических заболеваниях. </a:t>
            </a:r>
          </a:p>
          <a:p>
            <a:pPr marL="514350" indent="-514350" algn="l"/>
            <a:r>
              <a:rPr lang="ru-RU" sz="2200" b="1" dirty="0" smtClean="0">
                <a:solidFill>
                  <a:srgbClr val="FF0000"/>
                </a:solidFill>
              </a:rPr>
              <a:t>9. </a:t>
            </a:r>
            <a:r>
              <a:rPr lang="ru-RU" sz="2200" b="1" u="sng" dirty="0" smtClean="0">
                <a:solidFill>
                  <a:srgbClr val="FF0000"/>
                </a:solidFill>
              </a:rPr>
              <a:t>Подсолнечный мёд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– рекомендуется при желудочно-кишечных коликах, хорошо выводит шлаки из организма и нередко применяется как мочегонное средство.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4680520" cy="54006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70C0"/>
                </a:solidFill>
              </a:rPr>
              <a:t>Принимать мёд надо небольшими порциями </a:t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i="1" u="sng" dirty="0" smtClean="0">
                <a:solidFill>
                  <a:srgbClr val="0070C0"/>
                </a:solidFill>
              </a:rPr>
              <a:t>(по чайной ложечке) и задерживать во рту как можно дольше. </a:t>
            </a:r>
            <a:br>
              <a:rPr lang="ru-RU" sz="2800" b="1" i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dirty="0" smtClean="0"/>
              <a:t>Тогда антибактериальные вещества лучше всасываются слизистой оболочкой полости рта и горла и быстрее проявляют своё лечебное действие.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288032" cy="4896544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11\Desktop\картинки мёд\honey-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888432" cy="55639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92888" cy="4536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+mn-lt"/>
              </a:rPr>
              <a:t>Лечение мёдом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противопоказано</a:t>
            </a:r>
            <a:r>
              <a:rPr lang="ru-RU" sz="3200" b="1" dirty="0" smtClean="0">
                <a:latin typeface="+mn-lt"/>
              </a:rPr>
              <a:t> только тем больным, которым рекомендуется ограничить количество углеводов, и людям с аллергией на мёд.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         </a:t>
            </a:r>
            <a:r>
              <a:rPr lang="ru-RU" sz="3200" b="1" i="1" u="sng" dirty="0" smtClean="0">
                <a:solidFill>
                  <a:srgbClr val="FF0000"/>
                </a:solidFill>
                <a:latin typeface="+mn-lt"/>
              </a:rPr>
              <a:t>Важно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3200" b="1" dirty="0" smtClean="0">
                <a:latin typeface="+mn-lt"/>
              </a:rPr>
              <a:t>детям до одного года мёд противопоказан, так как может привести к отравлениям.</a:t>
            </a:r>
            <a:br>
              <a:rPr lang="ru-RU" sz="3200" b="1" dirty="0" smtClean="0"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288032" cy="4896544"/>
          </a:xfrm>
        </p:spPr>
        <p:txBody>
          <a:bodyPr>
            <a:noAutofit/>
          </a:bodyPr>
          <a:lstStyle/>
          <a:p>
            <a:pPr marL="514350" indent="-514350" algn="l"/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dis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4191000"/>
            <a:ext cx="20320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97 -0.02636 L 0.73438 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pic>
        <p:nvPicPr>
          <p:cNvPr id="4" name="Рисунок 3" descr="575c54820276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085184"/>
            <a:ext cx="2016224" cy="14929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848872" cy="417646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+mn-lt"/>
                <a:cs typeface="Times New Roman" pitchFamily="18" charset="0"/>
              </a:rPr>
              <a:t>«B мёде природа предоставила нам один из драгоценнейших своих даров, значение которого для человеческого организма в настоящее время слишком недостаточно познано или очень слабо познается». </a:t>
            </a:r>
            <a:br>
              <a:rPr lang="ru-RU" sz="4000" b="1" i="1" dirty="0" smtClean="0">
                <a:latin typeface="+mn-lt"/>
                <a:cs typeface="Times New Roman" pitchFamily="18" charset="0"/>
              </a:rPr>
            </a:br>
            <a:r>
              <a:rPr lang="ru-RU" sz="4000" b="1" i="1" dirty="0" smtClean="0">
                <a:latin typeface="+mn-lt"/>
                <a:cs typeface="Times New Roman" pitchFamily="18" charset="0"/>
              </a:rPr>
              <a:t>                                     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111\Desktop\картинки мёд\89988111_large_5012403_gnom_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2740025" cy="1712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2413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Хранение мёда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6264696" cy="4010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Мёд нельзя хранить в металлической посуде, в холодильнике, он боится солнца и тепла.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Лучшее место для мёда там, где сухо, прохладно и ничем не пахнет.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Хранят мёд в стеклянной, глиняной, фарфоровой или деревянной посуде с плотно закрытой крышкой.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7106" name="Picture 2" descr="Мать солдата (продолжение) - Страница 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1800200" cy="2446413"/>
          </a:xfrm>
          <a:prstGeom prst="rect">
            <a:avLst/>
          </a:prstGeom>
          <a:noFill/>
        </p:spPr>
      </p:pic>
      <p:pic>
        <p:nvPicPr>
          <p:cNvPr id="47108" name="Picture 4" descr="http://im1-tub-ru.yandex.net/i?id=9b03fda6ea036c4f0a0ba64fd2f8c06b-1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1872208" cy="16519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786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67544" y="908720"/>
            <a:ext cx="8136904" cy="273630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9368" y="1124744"/>
            <a:ext cx="4572000" cy="5391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/>
              </a:rPr>
              <a:t>Мы с ребятами нашего класса с большим интересом работали над проектом по этой теме.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/>
              </a:rPr>
              <a:t>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rebuchet MS" panose="020B0603020202020204"/>
              </a:rPr>
              <a:t>уроки окружающего мира ребята приносили иллюстрации, сообщения по данной теме и доклады.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/>
              </a:rPr>
              <a:t>Продуктом нашей работы стал буклет, где мы собрали массу интересной информации о мёде, рецепты вкусных и полезных напитков и блюд, где используется мёд.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rebuchet MS" panose="020B0603020202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5314" y="1302504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79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544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67544" y="908720"/>
            <a:ext cx="8136904" cy="273630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60" y="1569579"/>
            <a:ext cx="3933056" cy="2949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3889" y="1668548"/>
            <a:ext cx="5536375" cy="4152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65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638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467544" y="908720"/>
            <a:ext cx="8136904" cy="2736304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83" y="1380197"/>
            <a:ext cx="4272475" cy="3204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0068" y="1480753"/>
            <a:ext cx="4576266" cy="3432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747" y="4098763"/>
            <a:ext cx="3212976" cy="2409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145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Пробовали ли вы мёд хоть раз в жизни?</a:t>
            </a:r>
            <a:endParaRPr lang="ru-RU" sz="3200" b="1" i="1" dirty="0">
              <a:latin typeface="Arial Black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99592" y="2492897"/>
          <a:ext cx="7344816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Понравился ли вам мёд?</a:t>
            </a:r>
            <a:endParaRPr lang="ru-RU" sz="3200" b="1" i="1" dirty="0"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99592" y="2348881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Какие виды мёда вы знаете?</a:t>
            </a:r>
            <a:endParaRPr lang="ru-RU" sz="3200" b="1" i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2204864"/>
          <a:ext cx="78488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 Black" pitchFamily="34" charset="0"/>
              </a:rPr>
              <a:t>Одинаковый ли мёд по вкусу?</a:t>
            </a:r>
            <a:endParaRPr lang="ru-RU" sz="3200" b="1" i="1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1772816"/>
          <a:ext cx="7848872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8884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Выводы: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/>
              <a:t>1.Мед- очень полезный и вкусный продукт.</a:t>
            </a:r>
            <a:br>
              <a:rPr lang="ru-RU" sz="3200" b="1" dirty="0" smtClean="0"/>
            </a:br>
            <a:r>
              <a:rPr lang="ru-RU" sz="3200" b="1" dirty="0" smtClean="0"/>
              <a:t>2. От меда больше пользы, чем вреда.</a:t>
            </a:r>
            <a:br>
              <a:rPr lang="ru-RU" sz="3200" b="1" dirty="0" smtClean="0"/>
            </a:br>
            <a:r>
              <a:rPr lang="ru-RU" sz="3200" b="1" dirty="0" smtClean="0"/>
              <a:t>3.Благодаря своему богатому химическому составу, мед благотворно влияет на организм человека и является природным лекарством от многих болезней.</a:t>
            </a:r>
            <a:br>
              <a:rPr lang="ru-RU" sz="3200" b="1" dirty="0" smtClean="0"/>
            </a:br>
            <a:r>
              <a:rPr lang="ru-RU" sz="3200" b="1" dirty="0" smtClean="0"/>
              <a:t>4.Для здоровья полезен только качественный, натуральный мед в небольших количествах.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10583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</a:t>
            </a:r>
            <a:endParaRPr lang="ru-RU" sz="2400" b="1" dirty="0"/>
          </a:p>
        </p:txBody>
      </p:sp>
      <p:pic>
        <p:nvPicPr>
          <p:cNvPr id="9" name="Picture 10" descr="dis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1646887" cy="19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Будьте здоровы!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949280"/>
            <a:ext cx="805966" cy="708273"/>
          </a:xfrm>
          <a:prstGeom prst="rect">
            <a:avLst/>
          </a:prstGeom>
          <a:noFill/>
        </p:spPr>
      </p:pic>
      <p:pic>
        <p:nvPicPr>
          <p:cNvPr id="6" name="Picture 2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60848"/>
            <a:ext cx="805966" cy="708273"/>
          </a:xfrm>
          <a:prstGeom prst="rect">
            <a:avLst/>
          </a:prstGeom>
          <a:noFill/>
        </p:spPr>
      </p:pic>
      <p:pic>
        <p:nvPicPr>
          <p:cNvPr id="7" name="Picture 2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517232"/>
            <a:ext cx="805966" cy="70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934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6696744" cy="28803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Бесценное лакомство с древнейших времен. Природный сахар. Лекарство. Неиссякаемый источник энергии и отличного настроения. Яркий, сочный, солнечный. И все это он — мёд. </a:t>
            </a:r>
            <a:endParaRPr lang="ru-RU" sz="32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221088"/>
            <a:ext cx="5544616" cy="223224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Мёд – это сладкое густое вещество, вырабатываемое пчёлами из нектара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11\Desktop\картинки мёд\21030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08794"/>
            <a:ext cx="2880320" cy="2388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6552728" cy="3096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Мёд можно назвать удивительным природным лекарством, оказывающим неповторимое воздействие на организм человека.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264696" cy="28083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Как известно, полезен человеку только натуральный мёд.  </a:t>
            </a:r>
          </a:p>
          <a:p>
            <a:pPr algn="r"/>
            <a:r>
              <a:rPr lang="ru-RU" sz="3600" b="1" i="1" dirty="0" smtClean="0">
                <a:solidFill>
                  <a:srgbClr val="FF0000"/>
                </a:solidFill>
              </a:rPr>
              <a:t>Как же распознать настоящий мёд?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i041.radikal.ru/0712/49/119ae8caa3d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4005064"/>
            <a:ext cx="2031085" cy="2611759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456384"/>
          </a:xfrm>
        </p:spPr>
        <p:txBody>
          <a:bodyPr>
            <a:normAutofit/>
          </a:bodyPr>
          <a:lstStyle/>
          <a:p>
            <a:r>
              <a:rPr lang="ru-RU" sz="4900" i="1" dirty="0" smtClean="0">
                <a:solidFill>
                  <a:srgbClr val="FF0000"/>
                </a:solidFill>
                <a:latin typeface="Arial Black" pitchFamily="34" charset="0"/>
              </a:rPr>
              <a:t>Цель работы: 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изучение мёда,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его целебных свойств, использование его человеком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1026" name="Picture 2" descr="C:\Users\111\Desktop\картинки мёд\honey-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1893438" cy="2376264"/>
          </a:xfrm>
          <a:prstGeom prst="rect">
            <a:avLst/>
          </a:prstGeom>
          <a:noFill/>
        </p:spPr>
      </p:pic>
      <p:pic>
        <p:nvPicPr>
          <p:cNvPr id="1027" name="Picture 3" descr="C:\Users\111\Desktop\картинки мёд\89988111_large_5012403_gnom_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311002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                     </a:t>
            </a:r>
            <a:r>
              <a:rPr lang="ru-RU" sz="4900" i="1" dirty="0" smtClean="0">
                <a:solidFill>
                  <a:srgbClr val="FF0000"/>
                </a:solidFill>
                <a:latin typeface="Arial Black" pitchFamily="34" charset="0"/>
              </a:rPr>
              <a:t>Задачи: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1. </a:t>
            </a:r>
            <a:r>
              <a:rPr lang="ru-RU" sz="2800" dirty="0" smtClean="0">
                <a:latin typeface="Arial Black" pitchFamily="34" charset="0"/>
              </a:rPr>
              <a:t>Изучить материал по данной теме.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ru-RU" sz="2800" dirty="0" smtClean="0">
                <a:latin typeface="Arial Black" pitchFamily="34" charset="0"/>
              </a:rPr>
              <a:t>Провести анкетирование учащихся 3-х классов по теме: «Что вы знаете о мёде?».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3. </a:t>
            </a:r>
            <a:r>
              <a:rPr lang="ru-RU" sz="2800" dirty="0" smtClean="0">
                <a:latin typeface="Arial Black" pitchFamily="34" charset="0"/>
              </a:rPr>
              <a:t>Рассмотреть виды мёда и его свойства.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4. </a:t>
            </a:r>
            <a:r>
              <a:rPr lang="ru-RU" sz="2800" dirty="0" smtClean="0">
                <a:latin typeface="Arial Black" pitchFamily="34" charset="0"/>
              </a:rPr>
              <a:t>Изучить питательные и лечебные качества мёда, а также способы его хранения.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sz="2800" dirty="0" smtClean="0">
                <a:latin typeface="Arial Black" pitchFamily="34" charset="0"/>
              </a:rPr>
              <a:t>Сделать выводы и дать рекомендации.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 Black" pitchFamily="34" charset="0"/>
            </a:endParaRPr>
          </a:p>
        </p:txBody>
      </p:sp>
      <p:pic>
        <p:nvPicPr>
          <p:cNvPr id="2050" name="Picture 2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77272"/>
            <a:ext cx="805966" cy="708273"/>
          </a:xfrm>
          <a:prstGeom prst="rect">
            <a:avLst/>
          </a:prstGeom>
          <a:noFill/>
        </p:spPr>
      </p:pic>
      <p:pic>
        <p:nvPicPr>
          <p:cNvPr id="2051" name="Picture 3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429000"/>
            <a:ext cx="949982" cy="834832"/>
          </a:xfrm>
          <a:prstGeom prst="rect">
            <a:avLst/>
          </a:prstGeom>
          <a:noFill/>
        </p:spPr>
      </p:pic>
      <p:pic>
        <p:nvPicPr>
          <p:cNvPr id="8" name="Picture 2" descr="C:\Users\111\Desktop\картинки мёд\Smailik_pchelka_let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661248"/>
            <a:ext cx="805966" cy="708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5038328" cy="115212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 Black" pitchFamily="34" charset="0"/>
              </a:rPr>
              <a:t>Как образуется мёд?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1556792"/>
            <a:ext cx="4896544" cy="48965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Сырьем для мёда служит цветочный нектар.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Нектар</a:t>
            </a:r>
            <a:r>
              <a:rPr lang="ru-RU" b="1" dirty="0" smtClean="0">
                <a:solidFill>
                  <a:schemeClr val="tx1"/>
                </a:solidFill>
              </a:rPr>
              <a:t> - это сладкий сок, выделяемый некоторыми органами растений. Привлекаемая ароматом и яркой окраской цветка, пчела зачерпывает капельку нектара. Пчела обогащает нектар своей слюной, богатой ферментами, потому уже во время обратного полёта в ее </a:t>
            </a:r>
            <a:r>
              <a:rPr lang="ru-RU" b="1" dirty="0" err="1" smtClean="0">
                <a:solidFill>
                  <a:schemeClr val="tx1"/>
                </a:solidFill>
              </a:rPr>
              <a:t>зобике</a:t>
            </a:r>
            <a:r>
              <a:rPr lang="ru-RU" b="1" dirty="0" smtClean="0">
                <a:solidFill>
                  <a:schemeClr val="tx1"/>
                </a:solidFill>
              </a:rPr>
              <a:t> начинается процесс, в результате которого нектар превращается в мёд. </a:t>
            </a:r>
            <a:endParaRPr lang="ru-RU" dirty="0"/>
          </a:p>
        </p:txBody>
      </p:sp>
      <p:pic>
        <p:nvPicPr>
          <p:cNvPr id="1027" name="Picture 3" descr="C:\Users\111\Desktop\картинки мёд\2-prolam-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55712" y="2684104"/>
            <a:ext cx="4414864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436096" y="1484784"/>
            <a:ext cx="3456384" cy="38884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Возвратившись в улей, пчела-сборщица передает свою капельку нектара пчеле-приемщице, которая продолжает биохимическую переработку нектара, а затем складывает его в ячейки сотов. В сотах нектар подвергается химической переработке, которая называется "созреванием" мёда</a:t>
            </a:r>
            <a:r>
              <a:rPr lang="ru-RU" sz="2800" b="1" dirty="0" smtClean="0"/>
              <a:t>.</a:t>
            </a:r>
            <a:endParaRPr lang="ru-RU" sz="2800" i="1" dirty="0">
              <a:latin typeface="Arial Black" pitchFamily="34" charset="0"/>
            </a:endParaRPr>
          </a:p>
        </p:txBody>
      </p:sp>
      <p:pic>
        <p:nvPicPr>
          <p:cNvPr id="2050" name="Picture 2" descr="C:\Users\111\Desktop\картинки мёд\1349439717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328592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355976" y="1196752"/>
            <a:ext cx="3960440" cy="46085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        </a:t>
            </a:r>
            <a:r>
              <a:rPr lang="ru-RU" sz="2800" b="1" dirty="0" smtClean="0"/>
              <a:t> Созревание мёда заканчивается, когда влажность его достигает 18-20 процентов, и почти вся сахароза подверглась расщеплению. Зрелый мёд пчёлы запечатывают в ячейках восковыми крышечками. </a:t>
            </a:r>
            <a:endParaRPr lang="ru-RU" sz="2800" b="1" i="1" dirty="0">
              <a:latin typeface="Arial Black" pitchFamily="34" charset="0"/>
            </a:endParaRPr>
          </a:p>
        </p:txBody>
      </p:sp>
      <p:pic>
        <p:nvPicPr>
          <p:cNvPr id="3074" name="Picture 2" descr="C:\Users\111\Desktop\картинки мёд\Bienen_auf_Honigwab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96155" y="1728403"/>
            <a:ext cx="5472610" cy="36892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628</Words>
  <Application>Microsoft Office PowerPoint</Application>
  <PresentationFormat>Экран (4:3)</PresentationFormat>
  <Paragraphs>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Мёд-природный дар О пользе меда.</vt:lpstr>
      <vt:lpstr>«B мёде природа предоставила нам один из драгоценнейших своих даров, значение которого для человеческого организма в настоящее время слишком недостаточно познано или очень слабо познается».                                         </vt:lpstr>
      <vt:lpstr>Бесценное лакомство с древнейших времен. Природный сахар. Лекарство. Неиссякаемый источник энергии и отличного настроения. Яркий, сочный, солнечный. И все это он — мёд. </vt:lpstr>
      <vt:lpstr>Мёд можно назвать удивительным природным лекарством, оказывающим неповторимое воздействие на организм человека.</vt:lpstr>
      <vt:lpstr>Цель работы:  изучение мёда,  его целебных свойств, использование его человеком</vt:lpstr>
      <vt:lpstr>                        Задачи: 1. Изучить материал по данной теме. 2. Провести анкетирование учащихся 3-х классов по теме: «Что вы знаете о мёде?». 3. Рассмотреть виды мёда и его свойства. 4. Изучить питательные и лечебные качества мёда, а также способы его хранения. 5. Сделать выводы и дать рекомендации. </vt:lpstr>
      <vt:lpstr>Как образуется мёд?</vt:lpstr>
      <vt:lpstr>Возвратившись в улей, пчела-сборщица передает свою капельку нектара пчеле-приемщице, которая продолжает биохимическую переработку нектара, а затем складывает его в ячейки сотов. В сотах нектар подвергается химической переработке, которая называется "созреванием" мёда.</vt:lpstr>
      <vt:lpstr>         Созревание мёда заканчивается, когда влажность его достигает 18-20 процентов, и почти вся сахароза подверглась расщеплению. Зрелый мёд пчёлы запечатывают в ячейках восковыми крышечками. </vt:lpstr>
      <vt:lpstr>Состав мёда</vt:lpstr>
      <vt:lpstr>Виды мёда</vt:lpstr>
      <vt:lpstr>Мёд бывает цветочный и падевый Падевый мёд пчелы вырабатывают из медовой росы, сладкого сока, который выделяют листья и пади (выделения в виде жидких сладких капель травянистых тлей, червецов, чистоблошек).  Падевый мёд тёмного цвета, тягуч, имеет неприятный привкус и плохой аромат.  </vt:lpstr>
      <vt:lpstr>Кристаллизация - естественный процесс мёда, который не влияет на его качество и состав полезных веществ. </vt:lpstr>
      <vt:lpstr>Целебные свойства мёда</vt:lpstr>
      <vt:lpstr>Мёд в сотах – намного полезнее</vt:lpstr>
      <vt:lpstr>Целебные свойства некоторых сортов мёда</vt:lpstr>
      <vt:lpstr>Целебные свойства некоторых сортов мёда</vt:lpstr>
      <vt:lpstr>Принимать мёд надо небольшими порциями  (по чайной ложечке) и задерживать во рту как можно дольше.   Тогда антибактериальные вещества лучше всасываются слизистой оболочкой полости рта и горла и быстрее проявляют своё лечебное действие.</vt:lpstr>
      <vt:lpstr>Лечение мёдом противопоказано только тем больным, которым рекомендуется ограничить количество углеводов, и людям с аллергией на мёд.           Важно: детям до одного года мёд противопоказан, так как может привести к отравлениям.  </vt:lpstr>
      <vt:lpstr>Хранение мёда</vt:lpstr>
      <vt:lpstr> </vt:lpstr>
      <vt:lpstr> </vt:lpstr>
      <vt:lpstr> </vt:lpstr>
      <vt:lpstr>Пробовали ли вы мёд хоть раз в жизни?</vt:lpstr>
      <vt:lpstr>Понравился ли вам мёд?</vt:lpstr>
      <vt:lpstr>Какие виды мёда вы знаете?</vt:lpstr>
      <vt:lpstr>Одинаковый ли мёд по вкусу?</vt:lpstr>
      <vt:lpstr>Выводы: 1.Мед- очень полезный и вкусный продукт. 2. От меда больше пользы, чем вреда. 3.Благодаря своему богатому химическому составу, мед благотворно влияет на организм человека и является природным лекарством от многих болезней. 4.Для здоровья полезен только качественный, натуральный мед в небольших количествах.</vt:lpstr>
      <vt:lpstr>Будьте здоровы!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312</cp:lastModifiedBy>
  <cp:revision>88</cp:revision>
  <dcterms:created xsi:type="dcterms:W3CDTF">2015-02-21T17:10:04Z</dcterms:created>
  <dcterms:modified xsi:type="dcterms:W3CDTF">2024-12-17T00:37:06Z</dcterms:modified>
</cp:coreProperties>
</file>